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68" r:id="rId2"/>
    <p:sldId id="257" r:id="rId3"/>
    <p:sldId id="258" r:id="rId4"/>
    <p:sldId id="256" r:id="rId5"/>
    <p:sldId id="263" r:id="rId6"/>
    <p:sldId id="262" r:id="rId7"/>
    <p:sldId id="260" r:id="rId8"/>
    <p:sldId id="259" r:id="rId9"/>
    <p:sldId id="264" r:id="rId10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Martijn van Wensveen" initials="MvW" lastIdx="3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7320"/>
    <a:srgbClr val="E2B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2836" autoAdjust="0"/>
    <p:restoredTop sz="94660"/>
  </p:normalViewPr>
  <p:slideViewPr>
    <p:cSldViewPr snapToGrid="0">
      <p:cViewPr varScale="1">
        <p:scale>
          <a:sx n="92" d="100"/>
          <a:sy n="92" d="100"/>
        </p:scale>
        <p:origin x="180" y="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FB4999E-07E7-4BA1-B08A-F25CA73B5B11}" type="datetimeFigureOut">
              <a:rPr lang="nl-NL" smtClean="0"/>
              <a:t>15-5-2019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82B9D33-E46C-4D3F-A438-877CD36A99E3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9525030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jdelijke aanduiding voor dia-afbeelding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3555" name="Tijdelijke aanduiding voor notiti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  <p:sp>
        <p:nvSpPr>
          <p:cNvPr id="23556" name="Tijdelijke aanduiding voor dianumm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FCD2CB01-5106-4823-B2D6-8EE11E1FDF85}" type="slidenum">
              <a:rPr lang="nl-NL" altLang="nl-NL" smtClean="0"/>
              <a:pPr>
                <a:spcBef>
                  <a:spcPct val="0"/>
                </a:spcBef>
              </a:pPr>
              <a:t>1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39522976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 om de ondertitelstijl van het model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DA3CB7-5282-4B22-9429-0F1D71EA7381}" type="datetimeFigureOut">
              <a:rPr lang="nl-NL" smtClean="0"/>
              <a:t>15-5-2019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3EECE9-2DCA-40F9-8F71-45452DA170B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6552945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DA3CB7-5282-4B22-9429-0F1D71EA7381}" type="datetimeFigureOut">
              <a:rPr lang="nl-NL" smtClean="0"/>
              <a:t>15-5-2019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3EECE9-2DCA-40F9-8F71-45452DA170B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344271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DA3CB7-5282-4B22-9429-0F1D71EA7381}" type="datetimeFigureOut">
              <a:rPr lang="nl-NL" smtClean="0"/>
              <a:t>15-5-2019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3EECE9-2DCA-40F9-8F71-45452DA170B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66256183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23925" y="1285874"/>
            <a:ext cx="5248275" cy="733425"/>
          </a:xfrm>
          <a:prstGeom prst="rect">
            <a:avLst/>
          </a:prstGeom>
        </p:spPr>
        <p:txBody>
          <a:bodyPr anchor="b"/>
          <a:lstStyle>
            <a:lvl1pPr algn="l">
              <a:defRPr sz="2800" b="1">
                <a:solidFill>
                  <a:srgbClr val="E2B6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23925" y="2387599"/>
            <a:ext cx="5572125" cy="3241675"/>
          </a:xfrm>
        </p:spPr>
        <p:txBody>
          <a:bodyPr/>
          <a:lstStyle>
            <a:lvl1pPr marL="268288" marR="0" indent="-268288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2400" baseline="0">
                <a:solidFill>
                  <a:schemeClr val="tx1"/>
                </a:solidFill>
              </a:defRPr>
            </a:lvl1pPr>
            <a:lvl2pPr marL="539750" marR="0" indent="-271463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Georgia" panose="02040502050405020303" pitchFamily="18" charset="0"/>
              <a:buChar char="–"/>
              <a:tabLst/>
              <a:defRPr sz="2000"/>
            </a:lvl2pPr>
            <a:lvl3pPr marL="1200150" indent="-285750" algn="ctr">
              <a:buFont typeface="Arial" panose="020B0604020202020204" pitchFamily="34" charset="0"/>
              <a:buChar char="•"/>
              <a:defRPr sz="1800"/>
            </a:lvl3pPr>
            <a:lvl4pPr marL="1657350" indent="-285750" algn="ctr">
              <a:buFont typeface="Arial" panose="020B0604020202020204" pitchFamily="34" charset="0"/>
              <a:buChar char="•"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lvl="0"/>
            <a:r>
              <a:rPr lang="nl-NL" noProof="0"/>
              <a:t>Klik om de ondertitelstijl van het model te bewerken</a:t>
            </a:r>
            <a:endParaRPr lang="nl-NL" noProof="0" dirty="0"/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13"/>
          </p:nvPr>
        </p:nvSpPr>
        <p:spPr>
          <a:xfrm>
            <a:off x="7629525" y="1365250"/>
            <a:ext cx="4000500" cy="4438650"/>
          </a:xfrm>
          <a:solidFill>
            <a:schemeClr val="tx1">
              <a:lumMod val="65000"/>
              <a:lumOff val="35000"/>
            </a:schemeClr>
          </a:solidFill>
        </p:spPr>
        <p:txBody>
          <a:bodyPr rtlCol="0">
            <a:normAutofit/>
          </a:bodyPr>
          <a:lstStyle>
            <a:lvl1pPr marL="0" indent="0">
              <a:buNone/>
              <a:defRPr sz="20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nl-NL" noProof="0"/>
              <a:t>Klik op het pictogram als u een afbeelding wilt toevoegen</a:t>
            </a:r>
            <a:endParaRPr lang="nl-NL" noProof="0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4"/>
          </p:nvPr>
        </p:nvSpPr>
        <p:spPr>
          <a:xfrm>
            <a:off x="7724775" y="104775"/>
            <a:ext cx="4248150" cy="438150"/>
          </a:xfrm>
        </p:spPr>
        <p:txBody>
          <a:bodyPr>
            <a:normAutofit/>
          </a:bodyPr>
          <a:lstStyle>
            <a:lvl1pPr marL="0" indent="0" algn="r">
              <a:buNone/>
              <a:defRPr sz="2400"/>
            </a:lvl1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xmlns="" id="{75422E40-310B-4EEB-86DB-BD019427776F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xmlns="" id="{9066CE67-84C4-4067-8007-AC866361F786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B164C4-2272-41F7-8141-1D410B9D10A1}" type="slidenum">
              <a:rPr lang="nl-NL" altLang="nl-NL"/>
              <a:pPr>
                <a:defRPr/>
              </a:pPr>
              <a:t>‹nr.›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18998010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DA3CB7-5282-4B22-9429-0F1D71EA7381}" type="datetimeFigureOut">
              <a:rPr lang="nl-NL" smtClean="0"/>
              <a:t>15-5-2019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3EECE9-2DCA-40F9-8F71-45452DA170B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2263694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DA3CB7-5282-4B22-9429-0F1D71EA7381}" type="datetimeFigureOut">
              <a:rPr lang="nl-NL" smtClean="0"/>
              <a:t>15-5-2019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3EECE9-2DCA-40F9-8F71-45452DA170B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0841916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DA3CB7-5282-4B22-9429-0F1D71EA7381}" type="datetimeFigureOut">
              <a:rPr lang="nl-NL" smtClean="0"/>
              <a:t>15-5-2019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3EECE9-2DCA-40F9-8F71-45452DA170B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1040704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DA3CB7-5282-4B22-9429-0F1D71EA7381}" type="datetimeFigureOut">
              <a:rPr lang="nl-NL" smtClean="0"/>
              <a:t>15-5-2019</a:t>
            </a:fld>
            <a:endParaRPr lang="nl-NL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3EECE9-2DCA-40F9-8F71-45452DA170B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2268479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DA3CB7-5282-4B22-9429-0F1D71EA7381}" type="datetimeFigureOut">
              <a:rPr lang="nl-NL" smtClean="0"/>
              <a:t>15-5-2019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3EECE9-2DCA-40F9-8F71-45452DA170B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1944221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DA3CB7-5282-4B22-9429-0F1D71EA7381}" type="datetimeFigureOut">
              <a:rPr lang="nl-NL" smtClean="0"/>
              <a:t>15-5-2019</a:t>
            </a:fld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3EECE9-2DCA-40F9-8F71-45452DA170B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7788303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DA3CB7-5282-4B22-9429-0F1D71EA7381}" type="datetimeFigureOut">
              <a:rPr lang="nl-NL" smtClean="0"/>
              <a:t>15-5-2019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3EECE9-2DCA-40F9-8F71-45452DA170B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9455000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DA3CB7-5282-4B22-9429-0F1D71EA7381}" type="datetimeFigureOut">
              <a:rPr lang="nl-NL" smtClean="0"/>
              <a:t>15-5-2019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3EECE9-2DCA-40F9-8F71-45452DA170B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7276722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DA3CB7-5282-4B22-9429-0F1D71EA7381}" type="datetimeFigureOut">
              <a:rPr lang="nl-NL" smtClean="0"/>
              <a:t>15-5-2019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3EECE9-2DCA-40F9-8F71-45452DA170B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3206162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kb.nl/dienstverlening/scans-bestellen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4" Type="http://schemas.openxmlformats.org/officeDocument/2006/relationships/hyperlink" Target="mailto:info@bibliotheekdegroenevenen.nl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el 1"/>
          <p:cNvSpPr>
            <a:spLocks noGrp="1"/>
          </p:cNvSpPr>
          <p:nvPr>
            <p:ph type="ctrTitle"/>
          </p:nvPr>
        </p:nvSpPr>
        <p:spPr bwMode="auto">
          <a:xfrm>
            <a:off x="908664" y="539801"/>
            <a:ext cx="9307052" cy="47148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Ctr="0" compatLnSpc="1">
            <a:prstTxWarp prst="textNoShape">
              <a:avLst/>
            </a:prstTxWarp>
            <a:normAutofit/>
          </a:bodyPr>
          <a:lstStyle/>
          <a:p>
            <a:r>
              <a:rPr lang="nl-NL" sz="2000" dirty="0">
                <a:solidFill>
                  <a:srgbClr val="FF73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Zoeken en aanvragen met </a:t>
            </a:r>
            <a:r>
              <a:rPr lang="nl-NL" sz="2000" dirty="0" err="1">
                <a:solidFill>
                  <a:srgbClr val="FF73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WorldCat</a:t>
            </a:r>
            <a:r>
              <a:rPr lang="nl-NL" sz="2000" dirty="0">
                <a:solidFill>
                  <a:srgbClr val="FF73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Discovery</a:t>
            </a:r>
            <a:endParaRPr lang="en-US" altLang="nl-NL" sz="2000" dirty="0">
              <a:solidFill>
                <a:srgbClr val="FF732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531" name="Ondertitel 2"/>
          <p:cNvSpPr>
            <a:spLocks noGrp="1"/>
          </p:cNvSpPr>
          <p:nvPr>
            <p:ph type="subTitle" idx="1"/>
          </p:nvPr>
        </p:nvSpPr>
        <p:spPr>
          <a:xfrm>
            <a:off x="824992" y="1207239"/>
            <a:ext cx="10655300" cy="5149111"/>
          </a:xfrm>
        </p:spPr>
        <p:txBody>
          <a:bodyPr>
            <a:normAutofit/>
          </a:bodyPr>
          <a:lstStyle/>
          <a:p>
            <a:r>
              <a:rPr lang="nl-NL" sz="1600" dirty="0">
                <a:latin typeface="Arial" panose="020B0604020202020204" pitchFamily="34" charset="0"/>
                <a:cs typeface="Arial" panose="020B0604020202020204" pitchFamily="34" charset="0"/>
              </a:rPr>
              <a:t>In deze zoekomgeving vind je boeken en tijdschriften van een groot aantal bibliotheken in en buiten Nederland. Je kunt boeken aanvragen van Nederlandse bibliotheken als je lid bent van de bibliotheek. </a:t>
            </a:r>
          </a:p>
          <a:p>
            <a:r>
              <a:rPr lang="nl-NL" sz="1600" dirty="0">
                <a:latin typeface="Arial" panose="020B0604020202020204" pitchFamily="34" charset="0"/>
                <a:cs typeface="Arial" panose="020B0604020202020204" pitchFamily="34" charset="0"/>
              </a:rPr>
              <a:t>De prijs voor het aanvragen van een boek via deze route </a:t>
            </a:r>
            <a:r>
              <a:rPr lang="nl-NL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is € 19,50. </a:t>
            </a:r>
            <a:endParaRPr lang="nl-NL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nl-NL" sz="1600" dirty="0">
                <a:latin typeface="Arial" panose="020B0604020202020204" pitchFamily="34" charset="0"/>
                <a:cs typeface="Arial" panose="020B0604020202020204" pitchFamily="34" charset="0"/>
              </a:rPr>
              <a:t>Zoek altijd eerst in onze eigen catalogus, dat is goedkoper en sneller dan aanvragen via deze weg. </a:t>
            </a:r>
          </a:p>
          <a:p>
            <a:r>
              <a:rPr lang="nl-NL" sz="1600" dirty="0">
                <a:latin typeface="Arial" panose="020B0604020202020204" pitchFamily="34" charset="0"/>
                <a:cs typeface="Arial" panose="020B0604020202020204" pitchFamily="34" charset="0"/>
              </a:rPr>
              <a:t>Voor kopieën van tijdschriften kan je terecht op de website van de Koninklijke Bibliotheek: </a:t>
            </a:r>
            <a:r>
              <a:rPr lang="nl-NL" sz="1600" dirty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https://</a:t>
            </a:r>
            <a:r>
              <a:rPr lang="nl-NL" sz="1600" dirty="0" smtClean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www.kb.nl/dienstverlening/scans-bestellen</a:t>
            </a:r>
            <a:r>
              <a:rPr lang="nl-NL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nl-NL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nl-NL" sz="1600" dirty="0">
                <a:latin typeface="Arial" panose="020B0604020202020204" pitchFamily="34" charset="0"/>
                <a:cs typeface="Arial" panose="020B0604020202020204" pitchFamily="34" charset="0"/>
              </a:rPr>
              <a:t>Hoe je een boek aanvraagt met </a:t>
            </a:r>
            <a:r>
              <a:rPr lang="nl-NL" sz="1600" dirty="0" err="1">
                <a:latin typeface="Arial" panose="020B0604020202020204" pitchFamily="34" charset="0"/>
                <a:cs typeface="Arial" panose="020B0604020202020204" pitchFamily="34" charset="0"/>
              </a:rPr>
              <a:t>WorldCat</a:t>
            </a:r>
            <a:r>
              <a:rPr lang="nl-NL" sz="1600" dirty="0">
                <a:latin typeface="Arial" panose="020B0604020202020204" pitchFamily="34" charset="0"/>
                <a:cs typeface="Arial" panose="020B0604020202020204" pitchFamily="34" charset="0"/>
              </a:rPr>
              <a:t> Discovery leggen we je hieronder stap voor stap uit.</a:t>
            </a:r>
          </a:p>
          <a:p>
            <a:r>
              <a:rPr lang="nl-NL" sz="1600" dirty="0">
                <a:latin typeface="Arial" panose="020B0604020202020204" pitchFamily="34" charset="0"/>
                <a:cs typeface="Arial" panose="020B0604020202020204" pitchFamily="34" charset="0"/>
              </a:rPr>
              <a:t>Kom je er niet uit? Neem dan contact op met ons </a:t>
            </a:r>
            <a:r>
              <a:rPr lang="nl-NL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via </a:t>
            </a:r>
            <a:r>
              <a:rPr lang="nl-NL" sz="1600" dirty="0" smtClean="0"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info@bibliotheekdegroenevenen.nl</a:t>
            </a:r>
            <a:r>
              <a:rPr lang="nl-NL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nl-NL" sz="2000" dirty="0"/>
              <a:t/>
            </a:r>
            <a:br>
              <a:rPr lang="nl-NL" sz="2000" dirty="0"/>
            </a:br>
            <a:endParaRPr lang="nl-NL" altLang="en-US" sz="2000" dirty="0"/>
          </a:p>
        </p:txBody>
      </p:sp>
      <p:sp>
        <p:nvSpPr>
          <p:cNvPr id="22533" name="Tijdelijke aanduiding voor dianummer 5"/>
          <p:cNvSpPr>
            <a:spLocks noGrp="1"/>
          </p:cNvSpPr>
          <p:nvPr>
            <p:ph type="sldNum" sz="quarter" idx="16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fld id="{746CF4E5-91AA-4049-A8B8-5B29FCC091F8}" type="slidenum">
              <a:rPr lang="nl-NL" altLang="nl-NL" sz="1200" smtClean="0">
                <a:solidFill>
                  <a:srgbClr val="898989"/>
                </a:solidFill>
                <a:latin typeface="Calibri" panose="020F0502020204030204" pitchFamily="34" charset="0"/>
              </a:rPr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1</a:t>
            </a:fld>
            <a:endParaRPr lang="nl-NL" altLang="nl-NL" sz="1200">
              <a:solidFill>
                <a:srgbClr val="898989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680272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Afbeelding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10507" y="2763388"/>
            <a:ext cx="2905131" cy="2677163"/>
          </a:xfrm>
          <a:prstGeom prst="rect">
            <a:avLst/>
          </a:prstGeom>
        </p:spPr>
      </p:pic>
      <p:pic>
        <p:nvPicPr>
          <p:cNvPr id="7" name="Afbeelding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74594" y="2763388"/>
            <a:ext cx="3758606" cy="2677162"/>
          </a:xfrm>
          <a:prstGeom prst="rect">
            <a:avLst/>
          </a:prstGeom>
        </p:spPr>
      </p:pic>
      <p:cxnSp>
        <p:nvCxnSpPr>
          <p:cNvPr id="11" name="Rechte verbindingslijn met pijl 10"/>
          <p:cNvCxnSpPr/>
          <p:nvPr/>
        </p:nvCxnSpPr>
        <p:spPr>
          <a:xfrm flipH="1">
            <a:off x="2980944" y="1161288"/>
            <a:ext cx="3026664" cy="841248"/>
          </a:xfrm>
          <a:prstGeom prst="straightConnector1">
            <a:avLst/>
          </a:prstGeom>
          <a:ln w="508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Rechte verbindingslijn met pijl 11"/>
          <p:cNvCxnSpPr/>
          <p:nvPr/>
        </p:nvCxnSpPr>
        <p:spPr>
          <a:xfrm flipH="1">
            <a:off x="6076336" y="1161288"/>
            <a:ext cx="41835" cy="697009"/>
          </a:xfrm>
          <a:prstGeom prst="straightConnector1">
            <a:avLst/>
          </a:prstGeom>
          <a:ln w="508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Rechte verbindingslijn met pijl 12"/>
          <p:cNvCxnSpPr/>
          <p:nvPr/>
        </p:nvCxnSpPr>
        <p:spPr>
          <a:xfrm>
            <a:off x="6312408" y="1161288"/>
            <a:ext cx="2802095" cy="845260"/>
          </a:xfrm>
          <a:prstGeom prst="straightConnector1">
            <a:avLst/>
          </a:prstGeom>
          <a:ln w="508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kstvak 19"/>
          <p:cNvSpPr txBox="1"/>
          <p:nvPr/>
        </p:nvSpPr>
        <p:spPr>
          <a:xfrm>
            <a:off x="4716052" y="1973059"/>
            <a:ext cx="269403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dirty="0"/>
              <a:t>Direct via de link https://ob.on.worldcat.org</a:t>
            </a:r>
          </a:p>
        </p:txBody>
      </p:sp>
      <p:sp>
        <p:nvSpPr>
          <p:cNvPr id="21" name="Tekstvak 20"/>
          <p:cNvSpPr txBox="1"/>
          <p:nvPr/>
        </p:nvSpPr>
        <p:spPr>
          <a:xfrm>
            <a:off x="8706877" y="2111559"/>
            <a:ext cx="26940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dirty="0"/>
              <a:t>Via bibliotheek.nl</a:t>
            </a:r>
          </a:p>
        </p:txBody>
      </p:sp>
      <p:sp>
        <p:nvSpPr>
          <p:cNvPr id="22" name="Tekstvak 21"/>
          <p:cNvSpPr txBox="1"/>
          <p:nvPr/>
        </p:nvSpPr>
        <p:spPr>
          <a:xfrm>
            <a:off x="1038387" y="2191214"/>
            <a:ext cx="26940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dirty="0"/>
              <a:t>Via de lokale website</a:t>
            </a:r>
          </a:p>
        </p:txBody>
      </p:sp>
      <p:sp>
        <p:nvSpPr>
          <p:cNvPr id="25" name="Titel 1"/>
          <p:cNvSpPr txBox="1">
            <a:spLocks/>
          </p:cNvSpPr>
          <p:nvPr/>
        </p:nvSpPr>
        <p:spPr bwMode="auto">
          <a:xfrm>
            <a:off x="304703" y="323722"/>
            <a:ext cx="5813468" cy="4714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 fontScale="25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NL" dirty="0">
                <a:latin typeface="TMixBold" pitchFamily="2" charset="77"/>
              </a:rPr>
              <a:t/>
            </a:r>
            <a:br>
              <a:rPr lang="nl-NL" dirty="0">
                <a:latin typeface="TMixBold" pitchFamily="2" charset="77"/>
              </a:rPr>
            </a:br>
            <a:r>
              <a:rPr lang="nl-NL" sz="8000" b="1" dirty="0">
                <a:solidFill>
                  <a:srgbClr val="FF732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Hoe kom ik in de zoekomgeving?</a:t>
            </a:r>
            <a:endParaRPr lang="en-US" altLang="nl-NL" sz="8000" b="1" dirty="0">
              <a:solidFill>
                <a:srgbClr val="FF7320"/>
              </a:solidFill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xmlns="" id="{79267483-D047-5D45-A657-0500051F9B5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1774" y="2760894"/>
            <a:ext cx="3795633" cy="2677164"/>
          </a:xfrm>
          <a:prstGeom prst="rect">
            <a:avLst/>
          </a:prstGeom>
        </p:spPr>
      </p:pic>
      <p:pic>
        <p:nvPicPr>
          <p:cNvPr id="9" name="Afbeelding 8">
            <a:extLst>
              <a:ext uri="{FF2B5EF4-FFF2-40B4-BE49-F238E27FC236}">
                <a16:creationId xmlns:a16="http://schemas.microsoft.com/office/drawing/2014/main" xmlns="" id="{D0A3592B-897F-A141-9584-EB5870B34DD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68095" y="541499"/>
            <a:ext cx="520700" cy="495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465937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1"/>
          <p:cNvSpPr txBox="1">
            <a:spLocks/>
          </p:cNvSpPr>
          <p:nvPr/>
        </p:nvSpPr>
        <p:spPr bwMode="auto">
          <a:xfrm>
            <a:off x="604120" y="96873"/>
            <a:ext cx="8763616" cy="6618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NL" sz="2000" b="1" dirty="0">
                <a:solidFill>
                  <a:srgbClr val="FF732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Zoekpagina in </a:t>
            </a:r>
            <a:r>
              <a:rPr lang="nl-NL" sz="2000" b="1" dirty="0" err="1">
                <a:solidFill>
                  <a:srgbClr val="FF732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WorldCat</a:t>
            </a:r>
            <a:r>
              <a:rPr lang="nl-NL" sz="2000" b="1" dirty="0">
                <a:solidFill>
                  <a:srgbClr val="FF732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Discovery</a:t>
            </a:r>
            <a:endParaRPr lang="en-US" altLang="nl-NL" sz="2000" b="1" dirty="0">
              <a:solidFill>
                <a:srgbClr val="FF7320"/>
              </a:solidFill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Afbeelding 1">
            <a:extLst>
              <a:ext uri="{FF2B5EF4-FFF2-40B4-BE49-F238E27FC236}">
                <a16:creationId xmlns:a16="http://schemas.microsoft.com/office/drawing/2014/main" xmlns="" id="{CD685D4B-2490-3B4F-B567-39D871B5324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5819" y="842481"/>
            <a:ext cx="8266289" cy="55737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815406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>
            <a:extLst>
              <a:ext uri="{FF2B5EF4-FFF2-40B4-BE49-F238E27FC236}">
                <a16:creationId xmlns:a16="http://schemas.microsoft.com/office/drawing/2014/main" xmlns="" id="{E0703427-E141-C049-BB12-63CB74E1B7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9233" y="0"/>
            <a:ext cx="9990149" cy="6736080"/>
          </a:xfrm>
          <a:prstGeom prst="rect">
            <a:avLst/>
          </a:prstGeom>
        </p:spPr>
      </p:pic>
      <p:pic>
        <p:nvPicPr>
          <p:cNvPr id="5" name="Afbeelding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57241" y="4541519"/>
            <a:ext cx="1334135" cy="363855"/>
          </a:xfrm>
          <a:prstGeom prst="rect">
            <a:avLst/>
          </a:prstGeom>
        </p:spPr>
      </p:pic>
      <p:sp>
        <p:nvSpPr>
          <p:cNvPr id="3" name="Bijschrift: lijn 2">
            <a:extLst>
              <a:ext uri="{FF2B5EF4-FFF2-40B4-BE49-F238E27FC236}">
                <a16:creationId xmlns:a16="http://schemas.microsoft.com/office/drawing/2014/main" xmlns="" id="{BFFE8C48-81E6-4CE9-987D-ACACC8BFC8CF}"/>
              </a:ext>
            </a:extLst>
          </p:cNvPr>
          <p:cNvSpPr/>
          <p:nvPr/>
        </p:nvSpPr>
        <p:spPr>
          <a:xfrm>
            <a:off x="10160791" y="2034862"/>
            <a:ext cx="1785870" cy="683845"/>
          </a:xfrm>
          <a:prstGeom prst="borderCallout1">
            <a:avLst>
              <a:gd name="adj1" fmla="val 18750"/>
              <a:gd name="adj2" fmla="val -3761"/>
              <a:gd name="adj3" fmla="val -51082"/>
              <a:gd name="adj4" fmla="val -47105"/>
            </a:avLst>
          </a:prstGeom>
          <a:solidFill>
            <a:srgbClr val="FF7320"/>
          </a:solidFill>
          <a:ln>
            <a:solidFill>
              <a:srgbClr val="FF732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b="1" dirty="0">
                <a:latin typeface="Arial" panose="020B0604020202020204" pitchFamily="34" charset="0"/>
                <a:cs typeface="Arial" panose="020B0604020202020204" pitchFamily="34" charset="0"/>
              </a:rPr>
              <a:t>Klik op de link</a:t>
            </a:r>
          </a:p>
        </p:txBody>
      </p:sp>
    </p:spTree>
    <p:extLst>
      <p:ext uri="{BB962C8B-B14F-4D97-AF65-F5344CB8AC3E}">
        <p14:creationId xmlns:p14="http://schemas.microsoft.com/office/powerpoint/2010/main" val="330010070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>
            <a:extLst>
              <a:ext uri="{FF2B5EF4-FFF2-40B4-BE49-F238E27FC236}">
                <a16:creationId xmlns:a16="http://schemas.microsoft.com/office/drawing/2014/main" xmlns="" id="{91525AE3-76E3-594F-AFD5-DD8DEA0965C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0517" y="0"/>
            <a:ext cx="10170966" cy="6858000"/>
          </a:xfrm>
          <a:prstGeom prst="rect">
            <a:avLst/>
          </a:prstGeom>
        </p:spPr>
      </p:pic>
      <p:sp>
        <p:nvSpPr>
          <p:cNvPr id="4" name="Bijschrift: lijn 3">
            <a:extLst>
              <a:ext uri="{FF2B5EF4-FFF2-40B4-BE49-F238E27FC236}">
                <a16:creationId xmlns:a16="http://schemas.microsoft.com/office/drawing/2014/main" xmlns="" id="{9D214BCB-FE00-4920-9305-828205670D7B}"/>
              </a:ext>
            </a:extLst>
          </p:cNvPr>
          <p:cNvSpPr/>
          <p:nvPr/>
        </p:nvSpPr>
        <p:spPr>
          <a:xfrm>
            <a:off x="7679461" y="2034862"/>
            <a:ext cx="2068696" cy="667517"/>
          </a:xfrm>
          <a:prstGeom prst="borderCallout1">
            <a:avLst>
              <a:gd name="adj1" fmla="val 18750"/>
              <a:gd name="adj2" fmla="val -8333"/>
              <a:gd name="adj3" fmla="val -68292"/>
              <a:gd name="adj4" fmla="val -47812"/>
            </a:avLst>
          </a:prstGeom>
          <a:solidFill>
            <a:srgbClr val="FF7320"/>
          </a:solidFill>
          <a:ln>
            <a:solidFill>
              <a:srgbClr val="FF732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b="1" dirty="0">
                <a:latin typeface="Arial" panose="020B0604020202020204" pitchFamily="34" charset="0"/>
                <a:cs typeface="Arial" panose="020B0604020202020204" pitchFamily="34" charset="0"/>
              </a:rPr>
              <a:t>Kopieer de link</a:t>
            </a:r>
          </a:p>
        </p:txBody>
      </p:sp>
    </p:spTree>
    <p:extLst>
      <p:ext uri="{BB962C8B-B14F-4D97-AF65-F5344CB8AC3E}">
        <p14:creationId xmlns:p14="http://schemas.microsoft.com/office/powerpoint/2010/main" val="382601612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Afbeelding 7">
            <a:extLst>
              <a:ext uri="{FF2B5EF4-FFF2-40B4-BE49-F238E27FC236}">
                <a16:creationId xmlns:a16="http://schemas.microsoft.com/office/drawing/2014/main" xmlns="" id="{CAFF7050-E7A5-294E-9933-62AF23B2655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0925" y="60960"/>
            <a:ext cx="9990149" cy="6736080"/>
          </a:xfrm>
          <a:prstGeom prst="rect">
            <a:avLst/>
          </a:prstGeom>
        </p:spPr>
      </p:pic>
      <p:pic>
        <p:nvPicPr>
          <p:cNvPr id="9" name="Afbeelding 8">
            <a:extLst>
              <a:ext uri="{FF2B5EF4-FFF2-40B4-BE49-F238E27FC236}">
                <a16:creationId xmlns:a16="http://schemas.microsoft.com/office/drawing/2014/main" xmlns="" id="{9BDE6E77-B291-A348-9187-9332641D130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57241" y="4541519"/>
            <a:ext cx="1334135" cy="363855"/>
          </a:xfrm>
          <a:prstGeom prst="rect">
            <a:avLst/>
          </a:prstGeom>
        </p:spPr>
      </p:pic>
      <p:sp>
        <p:nvSpPr>
          <p:cNvPr id="5" name="Bijschrift: lijn 4">
            <a:extLst>
              <a:ext uri="{FF2B5EF4-FFF2-40B4-BE49-F238E27FC236}">
                <a16:creationId xmlns:a16="http://schemas.microsoft.com/office/drawing/2014/main" xmlns="" id="{6570E60F-C147-4446-A6DA-721561FA249F}"/>
              </a:ext>
            </a:extLst>
          </p:cNvPr>
          <p:cNvSpPr/>
          <p:nvPr/>
        </p:nvSpPr>
        <p:spPr>
          <a:xfrm>
            <a:off x="8314820" y="3322863"/>
            <a:ext cx="1785870" cy="621291"/>
          </a:xfrm>
          <a:prstGeom prst="borderCallout1">
            <a:avLst>
              <a:gd name="adj1" fmla="val 82083"/>
              <a:gd name="adj2" fmla="val -6891"/>
              <a:gd name="adj3" fmla="val 215512"/>
              <a:gd name="adj4" fmla="val -94536"/>
            </a:avLst>
          </a:prstGeom>
          <a:solidFill>
            <a:srgbClr val="FF7320"/>
          </a:solidFill>
          <a:ln>
            <a:solidFill>
              <a:srgbClr val="FF732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b="1" dirty="0">
                <a:latin typeface="Arial" panose="020B0604020202020204" pitchFamily="34" charset="0"/>
                <a:cs typeface="Arial" panose="020B0604020202020204" pitchFamily="34" charset="0"/>
              </a:rPr>
              <a:t>Vraag aan</a:t>
            </a:r>
          </a:p>
        </p:txBody>
      </p:sp>
    </p:spTree>
    <p:extLst>
      <p:ext uri="{BB962C8B-B14F-4D97-AF65-F5344CB8AC3E}">
        <p14:creationId xmlns:p14="http://schemas.microsoft.com/office/powerpoint/2010/main" val="384838217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2365" y="0"/>
            <a:ext cx="995636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Bijschrift: lijn 3">
            <a:extLst>
              <a:ext uri="{FF2B5EF4-FFF2-40B4-BE49-F238E27FC236}">
                <a16:creationId xmlns:a16="http://schemas.microsoft.com/office/drawing/2014/main" xmlns="" id="{FE372CEF-9AD1-4FFB-BD7A-CA3B43D1005F}"/>
              </a:ext>
            </a:extLst>
          </p:cNvPr>
          <p:cNvSpPr/>
          <p:nvPr/>
        </p:nvSpPr>
        <p:spPr>
          <a:xfrm>
            <a:off x="6378012" y="5004206"/>
            <a:ext cx="1785870" cy="624409"/>
          </a:xfrm>
          <a:prstGeom prst="borderCallout1">
            <a:avLst>
              <a:gd name="adj1" fmla="val 48823"/>
              <a:gd name="adj2" fmla="val -8333"/>
              <a:gd name="adj3" fmla="val 66112"/>
              <a:gd name="adj4" fmla="val -106806"/>
            </a:avLst>
          </a:prstGeom>
          <a:solidFill>
            <a:srgbClr val="FF7320"/>
          </a:solidFill>
          <a:ln>
            <a:solidFill>
              <a:srgbClr val="FF732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b="1" dirty="0">
                <a:latin typeface="Arial" panose="020B0604020202020204" pitchFamily="34" charset="0"/>
                <a:cs typeface="Arial" panose="020B0604020202020204" pitchFamily="34" charset="0"/>
              </a:rPr>
              <a:t>Kies je provincie</a:t>
            </a:r>
          </a:p>
        </p:txBody>
      </p:sp>
    </p:spTree>
    <p:extLst>
      <p:ext uri="{BB962C8B-B14F-4D97-AF65-F5344CB8AC3E}">
        <p14:creationId xmlns:p14="http://schemas.microsoft.com/office/powerpoint/2010/main" val="316944168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0878" y="0"/>
            <a:ext cx="9733001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Bijschrift: lijn 3">
            <a:extLst>
              <a:ext uri="{FF2B5EF4-FFF2-40B4-BE49-F238E27FC236}">
                <a16:creationId xmlns:a16="http://schemas.microsoft.com/office/drawing/2014/main" xmlns="" id="{CE00A4B6-77A5-4750-8069-DA0DA804A0C7}"/>
              </a:ext>
            </a:extLst>
          </p:cNvPr>
          <p:cNvSpPr/>
          <p:nvPr/>
        </p:nvSpPr>
        <p:spPr>
          <a:xfrm>
            <a:off x="6550611" y="5194003"/>
            <a:ext cx="1785870" cy="718455"/>
          </a:xfrm>
          <a:prstGeom prst="borderCallout1">
            <a:avLst>
              <a:gd name="adj1" fmla="val 50415"/>
              <a:gd name="adj2" fmla="val -9247"/>
              <a:gd name="adj3" fmla="val 37500"/>
              <a:gd name="adj4" fmla="val -84968"/>
            </a:avLst>
          </a:prstGeom>
          <a:solidFill>
            <a:srgbClr val="FF7320"/>
          </a:solidFill>
          <a:ln>
            <a:solidFill>
              <a:srgbClr val="FF732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b="1" dirty="0">
                <a:latin typeface="Arial" panose="020B0604020202020204" pitchFamily="34" charset="0"/>
                <a:cs typeface="Arial" panose="020B0604020202020204" pitchFamily="34" charset="0"/>
              </a:rPr>
              <a:t>Kies je bibliotheek</a:t>
            </a:r>
          </a:p>
        </p:txBody>
      </p:sp>
    </p:spTree>
    <p:extLst>
      <p:ext uri="{BB962C8B-B14F-4D97-AF65-F5344CB8AC3E}">
        <p14:creationId xmlns:p14="http://schemas.microsoft.com/office/powerpoint/2010/main" val="391210601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Afbeelding 9">
            <a:extLst>
              <a:ext uri="{FF2B5EF4-FFF2-40B4-BE49-F238E27FC236}">
                <a16:creationId xmlns:a16="http://schemas.microsoft.com/office/drawing/2014/main" xmlns="" id="{144CDF3B-3E56-4C39-AF12-D9E5AF1E472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00300" y="0"/>
            <a:ext cx="7391400" cy="6858000"/>
          </a:xfrm>
          <a:prstGeom prst="rect">
            <a:avLst/>
          </a:prstGeom>
        </p:spPr>
      </p:pic>
      <p:sp>
        <p:nvSpPr>
          <p:cNvPr id="12" name="Bijschrift: lijn 11">
            <a:extLst>
              <a:ext uri="{FF2B5EF4-FFF2-40B4-BE49-F238E27FC236}">
                <a16:creationId xmlns:a16="http://schemas.microsoft.com/office/drawing/2014/main" xmlns="" id="{83AEA4D6-A0C0-4BF3-8F17-796EB167C50F}"/>
              </a:ext>
            </a:extLst>
          </p:cNvPr>
          <p:cNvSpPr/>
          <p:nvPr/>
        </p:nvSpPr>
        <p:spPr>
          <a:xfrm>
            <a:off x="8937521" y="2913844"/>
            <a:ext cx="1962643" cy="735591"/>
          </a:xfrm>
          <a:prstGeom prst="borderCallout1">
            <a:avLst>
              <a:gd name="adj1" fmla="val 18750"/>
              <a:gd name="adj2" fmla="val -8333"/>
              <a:gd name="adj3" fmla="val 55258"/>
              <a:gd name="adj4" fmla="val -85083"/>
            </a:avLst>
          </a:prstGeom>
          <a:solidFill>
            <a:srgbClr val="FF7320"/>
          </a:solidFill>
          <a:ln>
            <a:solidFill>
              <a:srgbClr val="FF732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b="1" dirty="0">
                <a:latin typeface="Arial" panose="020B0604020202020204" pitchFamily="34" charset="0"/>
                <a:cs typeface="Arial" panose="020B0604020202020204" pitchFamily="34" charset="0"/>
              </a:rPr>
              <a:t>1.  Vul je </a:t>
            </a:r>
          </a:p>
          <a:p>
            <a:pPr algn="ctr"/>
            <a:r>
              <a:rPr lang="nl-NL" b="1" dirty="0">
                <a:latin typeface="Arial" panose="020B0604020202020204" pitchFamily="34" charset="0"/>
                <a:cs typeface="Arial" panose="020B0604020202020204" pitchFamily="34" charset="0"/>
              </a:rPr>
              <a:t>gegevens in</a:t>
            </a:r>
          </a:p>
        </p:txBody>
      </p:sp>
      <p:sp>
        <p:nvSpPr>
          <p:cNvPr id="13" name="Bijschrift: lijn 12">
            <a:extLst>
              <a:ext uri="{FF2B5EF4-FFF2-40B4-BE49-F238E27FC236}">
                <a16:creationId xmlns:a16="http://schemas.microsoft.com/office/drawing/2014/main" xmlns="" id="{F58D9D9F-1D98-410C-B43A-FCE466573BB4}"/>
              </a:ext>
            </a:extLst>
          </p:cNvPr>
          <p:cNvSpPr/>
          <p:nvPr/>
        </p:nvSpPr>
        <p:spPr>
          <a:xfrm>
            <a:off x="8943315" y="4155414"/>
            <a:ext cx="1956851" cy="694172"/>
          </a:xfrm>
          <a:prstGeom prst="borderCallout1">
            <a:avLst>
              <a:gd name="adj1" fmla="val 18750"/>
              <a:gd name="adj2" fmla="val -8333"/>
              <a:gd name="adj3" fmla="val 59846"/>
              <a:gd name="adj4" fmla="val -84133"/>
            </a:avLst>
          </a:prstGeom>
          <a:solidFill>
            <a:srgbClr val="FF7320"/>
          </a:solidFill>
          <a:ln>
            <a:solidFill>
              <a:srgbClr val="FF732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b="1" dirty="0">
                <a:latin typeface="Arial" panose="020B0604020202020204" pitchFamily="34" charset="0"/>
                <a:cs typeface="Arial" panose="020B0604020202020204" pitchFamily="34" charset="0"/>
              </a:rPr>
              <a:t>Plak </a:t>
            </a:r>
          </a:p>
          <a:p>
            <a:pPr algn="ctr"/>
            <a:r>
              <a:rPr lang="nl-NL" b="1" dirty="0">
                <a:latin typeface="Arial" panose="020B0604020202020204" pitchFamily="34" charset="0"/>
                <a:cs typeface="Arial" panose="020B0604020202020204" pitchFamily="34" charset="0"/>
              </a:rPr>
              <a:t>hier de link</a:t>
            </a:r>
          </a:p>
        </p:txBody>
      </p:sp>
      <p:sp>
        <p:nvSpPr>
          <p:cNvPr id="14" name="Bijschrift: lijn 13">
            <a:extLst>
              <a:ext uri="{FF2B5EF4-FFF2-40B4-BE49-F238E27FC236}">
                <a16:creationId xmlns:a16="http://schemas.microsoft.com/office/drawing/2014/main" xmlns="" id="{980E2F45-1671-4427-BBCD-70BB6BBC6102}"/>
              </a:ext>
            </a:extLst>
          </p:cNvPr>
          <p:cNvSpPr/>
          <p:nvPr/>
        </p:nvSpPr>
        <p:spPr>
          <a:xfrm>
            <a:off x="8943315" y="5387230"/>
            <a:ext cx="1956851" cy="701739"/>
          </a:xfrm>
          <a:prstGeom prst="borderCallout1">
            <a:avLst>
              <a:gd name="adj1" fmla="val 18750"/>
              <a:gd name="adj2" fmla="val -8333"/>
              <a:gd name="adj3" fmla="val 37500"/>
              <a:gd name="adj4" fmla="val -84968"/>
            </a:avLst>
          </a:prstGeom>
          <a:solidFill>
            <a:srgbClr val="FF7320"/>
          </a:solidFill>
          <a:ln>
            <a:solidFill>
              <a:srgbClr val="FF732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b="1" dirty="0">
                <a:latin typeface="Arial" panose="020B0604020202020204" pitchFamily="34" charset="0"/>
                <a:cs typeface="Arial" panose="020B0604020202020204" pitchFamily="34" charset="0"/>
              </a:rPr>
              <a:t>3.  Geef je afhaallocatie op</a:t>
            </a:r>
          </a:p>
        </p:txBody>
      </p:sp>
      <p:sp>
        <p:nvSpPr>
          <p:cNvPr id="15" name="Bijschrift: lijn 14">
            <a:extLst>
              <a:ext uri="{FF2B5EF4-FFF2-40B4-BE49-F238E27FC236}">
                <a16:creationId xmlns:a16="http://schemas.microsoft.com/office/drawing/2014/main" xmlns="" id="{FAEF6893-F331-40DA-9EDE-7FABE993849C}"/>
              </a:ext>
            </a:extLst>
          </p:cNvPr>
          <p:cNvSpPr/>
          <p:nvPr/>
        </p:nvSpPr>
        <p:spPr>
          <a:xfrm>
            <a:off x="505326" y="5395004"/>
            <a:ext cx="1785870" cy="693965"/>
          </a:xfrm>
          <a:prstGeom prst="borderCallout1">
            <a:avLst>
              <a:gd name="adj1" fmla="val 54045"/>
              <a:gd name="adj2" fmla="val 107578"/>
              <a:gd name="adj3" fmla="val 107253"/>
              <a:gd name="adj4" fmla="val 176071"/>
            </a:avLst>
          </a:prstGeom>
          <a:solidFill>
            <a:srgbClr val="FF7320"/>
          </a:solidFill>
          <a:ln>
            <a:solidFill>
              <a:srgbClr val="FF732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b="1" dirty="0" smtClean="0">
                <a:latin typeface="Arial" panose="020B0604020202020204" pitchFamily="34" charset="0"/>
                <a:cs typeface="Arial" panose="020B0604020202020204" pitchFamily="34" charset="0"/>
              </a:rPr>
              <a:t>4.  Klik </a:t>
            </a:r>
            <a:r>
              <a:rPr lang="nl-NL" b="1" dirty="0">
                <a:latin typeface="Arial" panose="020B0604020202020204" pitchFamily="34" charset="0"/>
                <a:cs typeface="Arial" panose="020B0604020202020204" pitchFamily="34" charset="0"/>
              </a:rPr>
              <a:t>op verzenden</a:t>
            </a:r>
          </a:p>
        </p:txBody>
      </p:sp>
    </p:spTree>
    <p:extLst>
      <p:ext uri="{BB962C8B-B14F-4D97-AF65-F5344CB8AC3E}">
        <p14:creationId xmlns:p14="http://schemas.microsoft.com/office/powerpoint/2010/main" val="3651382970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1996</TotalTime>
  <Words>177</Words>
  <Application>Microsoft Office PowerPoint</Application>
  <PresentationFormat>Breedbeeld</PresentationFormat>
  <Paragraphs>25</Paragraphs>
  <Slides>9</Slides>
  <Notes>1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6</vt:i4>
      </vt:variant>
      <vt:variant>
        <vt:lpstr>Thema</vt:lpstr>
      </vt:variant>
      <vt:variant>
        <vt:i4>1</vt:i4>
      </vt:variant>
      <vt:variant>
        <vt:lpstr>Diatitels</vt:lpstr>
      </vt:variant>
      <vt:variant>
        <vt:i4>9</vt:i4>
      </vt:variant>
    </vt:vector>
  </HeadingPairs>
  <TitlesOfParts>
    <vt:vector size="16" baseType="lpstr">
      <vt:lpstr>Arial</vt:lpstr>
      <vt:lpstr>Calibri</vt:lpstr>
      <vt:lpstr>Calibri Light</vt:lpstr>
      <vt:lpstr>Georgia</vt:lpstr>
      <vt:lpstr>Tahoma</vt:lpstr>
      <vt:lpstr>TMixBold</vt:lpstr>
      <vt:lpstr>Kantoorthema</vt:lpstr>
      <vt:lpstr>Zoeken en aanvragen met WorldCat Discovery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</vt:vector>
  </TitlesOfParts>
  <Company>Koninklijke Bibliotheek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Brigit van Berkel</dc:creator>
  <cp:lastModifiedBy>karin hoogerbeets</cp:lastModifiedBy>
  <cp:revision>37</cp:revision>
  <dcterms:created xsi:type="dcterms:W3CDTF">2019-04-03T16:25:57Z</dcterms:created>
  <dcterms:modified xsi:type="dcterms:W3CDTF">2019-05-15T11:16:17Z</dcterms:modified>
</cp:coreProperties>
</file>